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9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840"/>
  </p:normalViewPr>
  <p:slideViewPr>
    <p:cSldViewPr snapToGrid="0" snapToObjects="1">
      <p:cViewPr varScale="1">
        <p:scale>
          <a:sx n="90" d="100"/>
          <a:sy n="90" d="100"/>
        </p:scale>
        <p:origin x="23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png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704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265142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13572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3380781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1994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993748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095104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923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6709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06979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50000"/>
              <a:lumOff val="5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414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7002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6" r:id="rId1"/>
    <p:sldLayoutId id="2147483997" r:id="rId2"/>
    <p:sldLayoutId id="2147483998" r:id="rId3"/>
    <p:sldLayoutId id="2147483999" r:id="rId4"/>
    <p:sldLayoutId id="2147484000" r:id="rId5"/>
    <p:sldLayoutId id="2147484001" r:id="rId6"/>
    <p:sldLayoutId id="2147484002" r:id="rId7"/>
    <p:sldLayoutId id="2147484003" r:id="rId8"/>
    <p:sldLayoutId id="2147484004" r:id="rId9"/>
    <p:sldLayoutId id="2147484005" r:id="rId10"/>
    <p:sldLayoutId id="214748400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20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8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6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tabLst>
          <a:tab pos="1143000" algn="l"/>
        </a:tabLst>
        <a:defRPr sz="1400" kern="1200">
          <a:solidFill>
            <a:schemeClr val="bg2">
              <a:lumMod val="20000"/>
              <a:lumOff val="8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vegetable-pn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-nc/3.0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reenspirits.in/green-living/how-going-vegan-is-directly-proportional-to-saving-the-planet/" TargetMode="External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979985" TargetMode="External"/><Relationship Id="rId7" Type="http://schemas.openxmlformats.org/officeDocument/2006/relationships/hyperlink" Target="https://healthcareers.co/vegan-statistics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hebeet.com/the-number-of-americans-eating-plant-based-has-passed-9-7-million-survey-finds/" TargetMode="External"/><Relationship Id="rId5" Type="http://schemas.openxmlformats.org/officeDocument/2006/relationships/hyperlink" Target="https://www.baruch.cuny.edu/nycdata/nycfood.htm" TargetMode="External"/><Relationship Id="rId4" Type="http://schemas.openxmlformats.org/officeDocument/2006/relationships/hyperlink" Target="https://www.baruch.cuny.edu/nycdata/population-geography/population.ht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versity.org/wiki/Computer_Softwar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cocl.us/new_york_datase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ublicdomainpictures.net/en/view-image.php?image=158040&amp;picture=ripe-fruits-and-vegetables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EB472E-7CA6-4C2D-81E9-CD39A44F0B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0A0486-F672-4FEF-A0A9-E6C3B7E3A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3289875" cy="5334001"/>
          </a:xfrm>
          <a:prstGeom prst="rect">
            <a:avLst/>
          </a:prstGeom>
          <a:solidFill>
            <a:srgbClr val="C8C8C8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89BC21-5566-4B70-91EA-44B4299CB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11870" y="761999"/>
            <a:ext cx="8790301" cy="3810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BD3B5D-A930-3345-B27A-EFB1C487F5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22622" y="1298448"/>
            <a:ext cx="7187529" cy="2951819"/>
          </a:xfrm>
        </p:spPr>
        <p:txBody>
          <a:bodyPr anchor="b">
            <a:normAutofit/>
          </a:bodyPr>
          <a:lstStyle/>
          <a:p>
            <a:r>
              <a:rPr lang="en-US" sz="5800"/>
              <a:t>Battle of the Neighborhoods</a:t>
            </a: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7F1FCE6A-97BC-41EB-809A-50936E0F9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00889" y="4684418"/>
            <a:ext cx="8801282" cy="1411582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A9ECFC-5FE8-674A-A72E-6342A5BD24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22622" y="5006151"/>
            <a:ext cx="7187529" cy="768116"/>
          </a:xfrm>
        </p:spPr>
        <p:txBody>
          <a:bodyPr anchor="t">
            <a:normAutofit/>
          </a:bodyPr>
          <a:lstStyle/>
          <a:p>
            <a:r>
              <a:rPr lang="en-US" sz="1900" dirty="0">
                <a:solidFill>
                  <a:schemeClr val="accent1"/>
                </a:solidFill>
              </a:rPr>
              <a:t>Vegetarian/Vegan Cuisine in Manhattan, NYC</a:t>
            </a:r>
          </a:p>
          <a:p>
            <a:r>
              <a:rPr lang="en-US" sz="1900" dirty="0">
                <a:solidFill>
                  <a:schemeClr val="accent1"/>
                </a:solidFill>
              </a:rPr>
              <a:t>Part of IBM Data Science Professional Capstone</a:t>
            </a:r>
          </a:p>
        </p:txBody>
      </p:sp>
      <p:pic>
        <p:nvPicPr>
          <p:cNvPr id="5" name="Picture 4" descr="Vegetable PNG Transparent Images | PNG All">
            <a:extLst>
              <a:ext uri="{FF2B5EF4-FFF2-40B4-BE49-F238E27FC236}">
                <a16:creationId xmlns:a16="http://schemas.microsoft.com/office/drawing/2014/main" id="{3EFD10EB-AEE9-824A-8381-FC617D0A12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014" y="-92128"/>
            <a:ext cx="4488986" cy="29926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B1988E-8783-7146-93B3-773030784F9E}"/>
              </a:ext>
            </a:extLst>
          </p:cNvPr>
          <p:cNvSpPr txBox="1"/>
          <p:nvPr/>
        </p:nvSpPr>
        <p:spPr>
          <a:xfrm>
            <a:off x="0" y="2658941"/>
            <a:ext cx="4488986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hlinkClick r:id="rId4" tooltip="https://creativecommons.org/licenses/by-nc/3.0/"/>
              </a:rPr>
              <a:t>CC BY-NC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1306257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7FB7A9B-784B-420E-958E-CFF26E6F7D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E84BA90-E9ED-4A63-A287-BAC727DE2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5608255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A75A0F-A037-4147-9068-7E1C9CA6F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4998963" cy="1255469"/>
          </a:xfrm>
        </p:spPr>
        <p:txBody>
          <a:bodyPr>
            <a:normAutofit/>
          </a:bodyPr>
          <a:lstStyle/>
          <a:p>
            <a:pPr algn="ctr"/>
            <a:r>
              <a:rPr lang="en-US" sz="44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843A0F-FD08-9244-A90B-69467EF1E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9" y="2510395"/>
            <a:ext cx="4998962" cy="3274586"/>
          </a:xfrm>
        </p:spPr>
        <p:txBody>
          <a:bodyPr anchor="t">
            <a:normAutofit/>
          </a:bodyPr>
          <a:lstStyle/>
          <a:p>
            <a:r>
              <a:rPr lang="en-US" sz="1600">
                <a:solidFill>
                  <a:srgbClr val="FFFFFF"/>
                </a:solidFill>
              </a:rPr>
              <a:t>Vegan/Vegetarian restaurants are the most frequent venues serving plant-based meal options.  Juice Bars and Salad Places also carry these items more than other types of cuisines. </a:t>
            </a:r>
          </a:p>
          <a:p>
            <a:r>
              <a:rPr lang="en-US" sz="1600">
                <a:solidFill>
                  <a:srgbClr val="FFFFFF"/>
                </a:solidFill>
              </a:rPr>
              <a:t>Several neighborhoods (Chelsea, SoHo, Lower East Side) contain a wide variety of cuisines serving plant-based foods, which tourists may want to visit. </a:t>
            </a:r>
          </a:p>
          <a:p>
            <a:r>
              <a:rPr lang="en-US" sz="1600">
                <a:solidFill>
                  <a:srgbClr val="FFFFFF"/>
                </a:solidFill>
              </a:rPr>
              <a:t>As there are already many standalone Vegan/Vegetarian restaurants in Manhattan, a business owner might wish to open a restaurant of a different venue/cuisine that still has large number of plant-based menu items in order to cater to a  wider audience. </a:t>
            </a:r>
          </a:p>
        </p:txBody>
      </p:sp>
      <p:pic>
        <p:nvPicPr>
          <p:cNvPr id="5" name="Picture 4" descr="How going vegan is directly proportional to saving the planet?">
            <a:extLst>
              <a:ext uri="{FF2B5EF4-FFF2-40B4-BE49-F238E27FC236}">
                <a16:creationId xmlns:a16="http://schemas.microsoft.com/office/drawing/2014/main" id="{2D49C4E4-C9D7-FC4A-8B41-799C27C8040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165" r="13240"/>
          <a:stretch/>
        </p:blipFill>
        <p:spPr>
          <a:xfrm>
            <a:off x="6083162" y="759254"/>
            <a:ext cx="5238340" cy="533065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89A0C2DC-52D2-4576-8602-832D9EB45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D05D42-FA05-3D4D-92D5-E6D5CAA22C9A}"/>
              </a:ext>
            </a:extLst>
          </p:cNvPr>
          <p:cNvSpPr txBox="1"/>
          <p:nvPr/>
        </p:nvSpPr>
        <p:spPr>
          <a:xfrm>
            <a:off x="10250375" y="5889849"/>
            <a:ext cx="107112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 dirty="0">
                <a:solidFill>
                  <a:srgbClr val="FFFFFF"/>
                </a:solidFill>
                <a:hlinkClick r:id="rId3" tooltip="https://greenspirits.in/green-living/how-going-vegan-is-directly-proportional-to-saving-the-planet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 dirty="0">
                <a:solidFill>
                  <a:srgbClr val="FFFFFF"/>
                </a:solidFill>
              </a:rPr>
              <a:t> by Unknown</a:t>
            </a:r>
          </a:p>
        </p:txBody>
      </p:sp>
    </p:spTree>
    <p:extLst>
      <p:ext uri="{BB962C8B-B14F-4D97-AF65-F5344CB8AC3E}">
        <p14:creationId xmlns:p14="http://schemas.microsoft.com/office/powerpoint/2010/main" val="224793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0">
            <a:extLst>
              <a:ext uri="{FF2B5EF4-FFF2-40B4-BE49-F238E27FC236}">
                <a16:creationId xmlns:a16="http://schemas.microsoft.com/office/drawing/2014/main" id="{BFAC6459-4724-409D-913B-EE6BEAA1F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Free Images : horizon, architecture, skyline, skyscraper ...">
            <a:extLst>
              <a:ext uri="{FF2B5EF4-FFF2-40B4-BE49-F238E27FC236}">
                <a16:creationId xmlns:a16="http://schemas.microsoft.com/office/drawing/2014/main" id="{3CAE1E47-93C6-844A-B9A4-B03418DF97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2928" b="24861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29" name="Rectangle 22">
            <a:extLst>
              <a:ext uri="{FF2B5EF4-FFF2-40B4-BE49-F238E27FC236}">
                <a16:creationId xmlns:a16="http://schemas.microsoft.com/office/drawing/2014/main" id="{DF2ED988-BFB4-4DFC-B992-40E0C69E9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9C9E13-4B3A-054D-A149-25E25F4B1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pPr algn="ctr"/>
            <a:r>
              <a:rPr lang="en-US" sz="2800" dirty="0"/>
              <a:t>New York City</a:t>
            </a:r>
            <a:br>
              <a:rPr lang="en-US" sz="2800" dirty="0"/>
            </a:br>
            <a:r>
              <a:rPr lang="en-US" sz="2800" dirty="0"/>
              <a:t> &amp; Vegan/Vegetarian Food Overview</a:t>
            </a:r>
          </a:p>
        </p:txBody>
      </p:sp>
      <p:sp>
        <p:nvSpPr>
          <p:cNvPr id="30" name="Rectangle 24">
            <a:extLst>
              <a:ext uri="{FF2B5EF4-FFF2-40B4-BE49-F238E27FC236}">
                <a16:creationId xmlns:a16="http://schemas.microsoft.com/office/drawing/2014/main" id="{A1046CBB-C290-4E51-B761-B5FBF3398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2">
              <a:lumMod val="50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49276-D9D6-B54D-96C0-190FD42B22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2128" y="971055"/>
            <a:ext cx="7315200" cy="4901938"/>
          </a:xfrm>
        </p:spPr>
        <p:txBody>
          <a:bodyPr>
            <a:normAutofit/>
          </a:bodyPr>
          <a:lstStyle/>
          <a:p>
            <a:r>
              <a:rPr lang="en-US"/>
              <a:t>New York City has over 8 million residents and received over 65 million visitors in </a:t>
            </a:r>
            <a:r>
              <a:rPr lang="en-US">
                <a:hlinkClick r:id="rId4"/>
              </a:rPr>
              <a:t>2018</a:t>
            </a:r>
            <a:r>
              <a:rPr lang="en-US"/>
              <a:t>.  </a:t>
            </a:r>
          </a:p>
          <a:p>
            <a:r>
              <a:rPr lang="en-US"/>
              <a:t>Over 24,000 restaurants are in New York City, of many different varieties and cuisines, with approximately 10,000 located in </a:t>
            </a:r>
            <a:r>
              <a:rPr lang="en-US">
                <a:hlinkClick r:id="rId5"/>
              </a:rPr>
              <a:t>Manhattan </a:t>
            </a:r>
            <a:r>
              <a:rPr lang="en-US"/>
              <a:t>alone.  </a:t>
            </a:r>
          </a:p>
          <a:p>
            <a:r>
              <a:rPr lang="en-US"/>
              <a:t>Over 9 million Americans adhere to a plant based </a:t>
            </a:r>
            <a:r>
              <a:rPr lang="en-US">
                <a:hlinkClick r:id="rId6"/>
              </a:rPr>
              <a:t>diet</a:t>
            </a:r>
            <a:r>
              <a:rPr lang="en-US"/>
              <a:t>.</a:t>
            </a:r>
          </a:p>
          <a:p>
            <a:r>
              <a:rPr lang="en-US"/>
              <a:t>In 2018, the global vegan food market was estimated to be over </a:t>
            </a:r>
            <a:r>
              <a:rPr lang="en-US">
                <a:hlinkClick r:id="rId7"/>
              </a:rPr>
              <a:t>$12 billion</a:t>
            </a:r>
            <a:r>
              <a:rPr lang="en-US"/>
              <a:t>, which shows that there is a definite market for plant based foods.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E22A6A7-90B9-47D5-92DC-16E72D14C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09510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2D1C54F-DCAF-FB41-A9E8-75CE53D91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en-US" dirty="0"/>
              <a:t>Project Target Audience &amp; Goals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F23DAB4-E319-6347-B039-C4B19DF167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NYC Tourists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As there are a large number of individuals who adhere to a plant-based diet, and there are a large number of visitors to New York City each year, a target for our project would be vegan/vegetarian tourists coming to visit NYC and looking for a place to eat.  </a:t>
            </a:r>
          </a:p>
          <a:p>
            <a:r>
              <a:rPr lang="en-US" dirty="0">
                <a:solidFill>
                  <a:schemeClr val="tx1"/>
                </a:solidFill>
              </a:rPr>
              <a:t>Business Owners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With many places to eat in New York City, this project may appeal to a business owner looking to start a restaurant that will cater to vegetarians/vegans.  </a:t>
            </a:r>
          </a:p>
          <a:p>
            <a:r>
              <a:rPr lang="en-US" dirty="0">
                <a:solidFill>
                  <a:schemeClr val="tx1"/>
                </a:solidFill>
              </a:rPr>
              <a:t>Goals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To show the best places where a tourist should visit to find plant-based menu items. 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To see if there is a need for a new restaurant that could be located in an optimal location in order to appeal to vegetarians/vegans. </a:t>
            </a:r>
          </a:p>
        </p:txBody>
      </p:sp>
    </p:spTree>
    <p:extLst>
      <p:ext uri="{BB962C8B-B14F-4D97-AF65-F5344CB8AC3E}">
        <p14:creationId xmlns:p14="http://schemas.microsoft.com/office/powerpoint/2010/main" val="1009148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E635DEF-824F-4B91-9015-D6B1024BA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IC3/Computer Software - Wikiversity">
            <a:extLst>
              <a:ext uri="{FF2B5EF4-FFF2-40B4-BE49-F238E27FC236}">
                <a16:creationId xmlns:a16="http://schemas.microsoft.com/office/drawing/2014/main" id="{D5CB1E07-553A-574F-AA48-8A241EBD7D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bg2">
                <a:tint val="45000"/>
                <a:satMod val="400000"/>
              </a:schemeClr>
            </a:duotone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25019" r="8714" b="12913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BD2F3C12-3513-4290-972C-9AF4BB28B9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052486" cy="5334001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F4EB12-D5D8-A642-B48E-873934808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6451110" cy="1255469"/>
          </a:xfrm>
        </p:spPr>
        <p:txBody>
          <a:bodyPr>
            <a:normAutofit/>
          </a:bodyPr>
          <a:lstStyle/>
          <a:p>
            <a:r>
              <a:rPr lang="en-US" dirty="0"/>
              <a:t>Data Collection and Cleaning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841A05-14AD-DF46-BDF5-32B3FB1B6E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8" y="2510395"/>
            <a:ext cx="6451109" cy="3274586"/>
          </a:xfrm>
        </p:spPr>
        <p:txBody>
          <a:bodyPr anchor="t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The New York City geographical data for our project was found from publicly available information at  </a:t>
            </a:r>
            <a:r>
              <a:rPr lang="en-US" u="sng">
                <a:solidFill>
                  <a:srgbClr val="FFFFFF"/>
                </a:solidFill>
                <a:hlinkClick r:id="rId4"/>
              </a:rPr>
              <a:t>https://cocl.us/new_york_dataset</a:t>
            </a:r>
            <a:r>
              <a:rPr lang="en-US">
                <a:solidFill>
                  <a:srgbClr val="FFFFFF"/>
                </a:solidFill>
              </a:rPr>
              <a:t>.</a:t>
            </a:r>
          </a:p>
          <a:p>
            <a:r>
              <a:rPr lang="en-US">
                <a:solidFill>
                  <a:srgbClr val="FFFFFF"/>
                </a:solidFill>
              </a:rPr>
              <a:t>Foursquare’s API was also used to provide detailed location data.</a:t>
            </a:r>
          </a:p>
          <a:p>
            <a:r>
              <a:rPr lang="en-US">
                <a:solidFill>
                  <a:srgbClr val="FFFFFF"/>
                </a:solidFill>
              </a:rPr>
              <a:t>Process: 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Data was gathered, cleaned and placed in dataframes.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Specific areas of focus are the plant-based food offerings in Manhattan, NYC. 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DBB07E-6C47-4C5B-9720-E6E677639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0220C5-FCBF-B846-81E8-F824B7605484}"/>
              </a:ext>
            </a:extLst>
          </p:cNvPr>
          <p:cNvSpPr txBox="1"/>
          <p:nvPr/>
        </p:nvSpPr>
        <p:spPr>
          <a:xfrm>
            <a:off x="9820996" y="6657946"/>
            <a:ext cx="236795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en.wikiversity.org/wiki/Computer_Softwar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732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6912D1E-0940-1A43-8861-01CC40D737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en-US" dirty="0"/>
              <a:t>Manhattan Neighborhood 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8D8FD3B-8672-104B-86A9-821131DB64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06269" y="2544636"/>
            <a:ext cx="3772474" cy="3554412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A1C0B7A-DD19-E14E-B5FD-C7791703C416}"/>
              </a:ext>
            </a:extLst>
          </p:cNvPr>
          <p:cNvSpPr txBox="1"/>
          <p:nvPr/>
        </p:nvSpPr>
        <p:spPr>
          <a:xfrm>
            <a:off x="1600755" y="2771775"/>
            <a:ext cx="59922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Using Folium and our </a:t>
            </a:r>
            <a:r>
              <a:rPr lang="en-US" dirty="0" err="1"/>
              <a:t>dataframes</a:t>
            </a:r>
            <a:r>
              <a:rPr lang="en-US" dirty="0"/>
              <a:t>, a map of Manhattan was created, showing the borough’s neighborhoods.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Manhattan’s geographical coordinates are 40.7896239,       -73.9598939.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CF3DC68-8340-B94D-9E39-6F55E137A852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394" y="4321842"/>
            <a:ext cx="4762500" cy="1544955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714350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D5C64F6-0984-4F25-9AF2-D4EBCCFBAB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797B258-FFAA-4FEC-B883-98A084475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7052486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0F7AAE-AD07-184A-8135-96DDF74F1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248" y="1123837"/>
            <a:ext cx="6451110" cy="125546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Foursquare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54E49-F27C-C240-B9A9-A879B98EA8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9248" y="2510395"/>
            <a:ext cx="6451109" cy="3274586"/>
          </a:xfrm>
        </p:spPr>
        <p:txBody>
          <a:bodyPr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Using the Foursquare API, I obtained the top 100 venues in Manhattan within a radius of 500 meters, filtered by venues serving vegetarian/vegan  cuisine.  </a:t>
            </a:r>
          </a:p>
          <a:p>
            <a:r>
              <a:rPr lang="en-US" dirty="0">
                <a:solidFill>
                  <a:srgbClr val="FFFFFF"/>
                </a:solidFill>
              </a:rPr>
              <a:t>A new dataframe was created, along with an updated map of Manhattan, showing vegetarian/vegan offerings in the borough’s neighborhoods. </a:t>
            </a: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BBA28EE-4126-9240-BECB-88FA79F63DA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0661" y="1080974"/>
            <a:ext cx="3888763" cy="405528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1BA6AE1-65F3-7347-99D4-3D97BCA3AFCD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959" y="4601262"/>
            <a:ext cx="5209615" cy="1183719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7A131064-9A5A-4B23-994A-62A951172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3663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F2D6-8D83-3444-869C-1F135EF91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Analyze Each Neighborhood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D6A70-0ED3-1E4F-B239-7BF8B2B91C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407987"/>
            <a:ext cx="7315200" cy="5120640"/>
          </a:xfrm>
        </p:spPr>
        <p:txBody>
          <a:bodyPr/>
          <a:lstStyle/>
          <a:p>
            <a:r>
              <a:rPr lang="en-US" dirty="0" err="1"/>
              <a:t>Onehot</a:t>
            </a:r>
            <a:r>
              <a:rPr lang="en-US" dirty="0"/>
              <a:t> encoding was used to break down the information to show each neighborhood’s vegan/vegetarian offerings by venue type (café, Asian Restaurant, etc.). </a:t>
            </a:r>
          </a:p>
          <a:p>
            <a:pPr lvl="1"/>
            <a:r>
              <a:rPr lang="en-US" dirty="0"/>
              <a:t>Rows were grouped by neighborhood with mean of the frequency of occurrence for each venue category. </a:t>
            </a:r>
          </a:p>
          <a:p>
            <a:pPr lvl="1"/>
            <a:r>
              <a:rPr lang="en-US" dirty="0"/>
              <a:t>Top venue frequency serving plant-based offerings was Vegetarian/Vegan Restaurants.  </a:t>
            </a:r>
          </a:p>
          <a:p>
            <a:r>
              <a:rPr lang="en-US" dirty="0"/>
              <a:t>Dataframe was sorted and printed to show top 10 most common venues serving plant-based menu offerings by neighborhood.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5E4845-6290-B14E-8EE9-4A84D308B39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813" y="4513580"/>
            <a:ext cx="6550555" cy="1701483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619430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0">
            <a:extLst>
              <a:ext uri="{FF2B5EF4-FFF2-40B4-BE49-F238E27FC236}">
                <a16:creationId xmlns:a16="http://schemas.microsoft.com/office/drawing/2014/main" id="{A1DFCBE5-52C1-48A9-89CF-E7D68CCA1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2">
            <a:extLst>
              <a:ext uri="{FF2B5EF4-FFF2-40B4-BE49-F238E27FC236}">
                <a16:creationId xmlns:a16="http://schemas.microsoft.com/office/drawing/2014/main" id="{EB17C8F6-D357-4254-BBAC-96B01EEBE1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47203"/>
            <a:ext cx="11707367" cy="25726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644C1B-D9C2-2046-BD92-97B9CF568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91" y="4049486"/>
            <a:ext cx="4825480" cy="1883228"/>
          </a:xfrm>
        </p:spPr>
        <p:txBody>
          <a:bodyPr>
            <a:normAutofit/>
          </a:bodyPr>
          <a:lstStyle/>
          <a:p>
            <a:pPr algn="r"/>
            <a:r>
              <a:rPr lang="en-US" sz="4400"/>
              <a:t>K-Means Clustering Analysis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9B21C82-0CA6-0F4E-A003-A5D075CC8B33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938" y="638175"/>
            <a:ext cx="6386511" cy="25726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8D50FB-0E31-6A40-B588-DDEE57F2E61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8213" y="484632"/>
            <a:ext cx="2683988" cy="316257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8C931-E40D-E340-9ECE-C66B79BDD9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4049485"/>
            <a:ext cx="4846151" cy="1883229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K-Means Clustering was used to divide Manhattan neighborhoods into 5 clusters.</a:t>
            </a:r>
          </a:p>
          <a:p>
            <a:r>
              <a:rPr lang="en-US" sz="1800">
                <a:solidFill>
                  <a:srgbClr val="FFFFFF"/>
                </a:solidFill>
              </a:rPr>
              <a:t>New dataframe was created to show top 10 venues in each cluster and new map was created to visualize clusters. </a:t>
            </a:r>
          </a:p>
          <a:p>
            <a:pPr marL="0" indent="0">
              <a:buNone/>
            </a:pPr>
            <a:endParaRPr lang="en-US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39931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BFAC6459-4724-409D-913B-EE6BEAA1FE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Ripe Fruits And Vegetables Free Stock Photo - Public ...">
            <a:extLst>
              <a:ext uri="{FF2B5EF4-FFF2-40B4-BE49-F238E27FC236}">
                <a16:creationId xmlns:a16="http://schemas.microsoft.com/office/drawing/2014/main" id="{23533F61-6F6B-7B49-B30F-EB29976011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6773" r="-1" b="8935"/>
          <a:stretch/>
        </p:blipFill>
        <p:spPr>
          <a:xfrm>
            <a:off x="20" y="1"/>
            <a:ext cx="12188932" cy="685800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DF2ED988-BFB4-4DFC-B992-40E0C69E9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49CD2D-5314-0047-AB91-43982B1988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pPr algn="ctr"/>
            <a:r>
              <a:rPr lang="en-US" sz="5400" dirty="0"/>
              <a:t>Analyze Results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1046CBB-C290-4E51-B761-B5FBF33980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97130" y="754144"/>
            <a:ext cx="7865196" cy="5335760"/>
          </a:xfrm>
          <a:prstGeom prst="rect">
            <a:avLst/>
          </a:prstGeom>
          <a:solidFill>
            <a:schemeClr val="bg2">
              <a:lumMod val="50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BA6C6-BC6B-294A-8271-CB74DBE4AC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2127" y="200026"/>
            <a:ext cx="7315200" cy="4901938"/>
          </a:xfrm>
        </p:spPr>
        <p:txBody>
          <a:bodyPr>
            <a:normAutofit/>
          </a:bodyPr>
          <a:lstStyle/>
          <a:p>
            <a:r>
              <a:rPr lang="en-US" sz="2400" dirty="0"/>
              <a:t>Each of the 5 clusters were analyzed according to the top 10 venues.  </a:t>
            </a:r>
          </a:p>
          <a:p>
            <a:r>
              <a:rPr lang="en-US" sz="2400" dirty="0"/>
              <a:t>Vegan/Vegetarian restaurants were the most frequent venues to serve plant-based food.  Salad Places and Juice Bars also had a high number of plant-based food offerings, particularly in clusters 2-5. 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E22A6A7-90B9-47D5-92DC-16E72D14C5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078C41B-3122-974C-A090-49B1ED0E148D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2771" y="3448718"/>
            <a:ext cx="4919663" cy="2528887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118623077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ysClr val="windowText" lastClr="000000"/>
      </a:dk1>
      <a:lt1>
        <a:sysClr val="window" lastClr="FFFFFF"/>
      </a:lt1>
      <a:dk2>
        <a:srgbClr val="4A3F38"/>
      </a:dk2>
      <a:lt2>
        <a:srgbClr val="EEEDCB"/>
      </a:lt2>
      <a:accent1>
        <a:srgbClr val="818E9F"/>
      </a:accent1>
      <a:accent2>
        <a:srgbClr val="D26400"/>
      </a:accent2>
      <a:accent3>
        <a:srgbClr val="C3BA45"/>
      </a:accent3>
      <a:accent4>
        <a:srgbClr val="8A8552"/>
      </a:accent4>
      <a:accent5>
        <a:srgbClr val="F3B843"/>
      </a:accent5>
      <a:accent6>
        <a:srgbClr val="786C71"/>
      </a:accent6>
      <a:hlink>
        <a:srgbClr val="46A7CA"/>
      </a:hlink>
      <a:folHlink>
        <a:srgbClr val="B2B2B2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9935E573-C197-41A8-BCA1-5D5F62C560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691</Words>
  <Application>Microsoft Macintosh PowerPoint</Application>
  <PresentationFormat>Widescreen</PresentationFormat>
  <Paragraphs>46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Corbel</vt:lpstr>
      <vt:lpstr>Wingdings 2</vt:lpstr>
      <vt:lpstr>Frame</vt:lpstr>
      <vt:lpstr>Battle of the Neighborhoods</vt:lpstr>
      <vt:lpstr>New York City  &amp; Vegan/Vegetarian Food Overview</vt:lpstr>
      <vt:lpstr>Project Target Audience &amp; Goals</vt:lpstr>
      <vt:lpstr>Data Collection and Cleaning </vt:lpstr>
      <vt:lpstr>Manhattan Neighborhood Data</vt:lpstr>
      <vt:lpstr>Foursquare API</vt:lpstr>
      <vt:lpstr>Analyze Each Neighborhood</vt:lpstr>
      <vt:lpstr>K-Means Clustering Analysis</vt:lpstr>
      <vt:lpstr>Analyze Results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Battle of the Neighborhoods</dc:title>
  <dc:creator>Magdalena Falasca</dc:creator>
  <cp:lastModifiedBy>Magdalena Falasca</cp:lastModifiedBy>
  <cp:revision>1</cp:revision>
  <dcterms:created xsi:type="dcterms:W3CDTF">2021-01-12T01:50:32Z</dcterms:created>
  <dcterms:modified xsi:type="dcterms:W3CDTF">2021-01-12T01:52:06Z</dcterms:modified>
</cp:coreProperties>
</file>